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4" autoAdjust="0"/>
    <p:restoredTop sz="76889" autoAdjust="0"/>
  </p:normalViewPr>
  <p:slideViewPr>
    <p:cSldViewPr snapToGrid="0">
      <p:cViewPr varScale="1">
        <p:scale>
          <a:sx n="57" d="100"/>
          <a:sy n="57" d="100"/>
        </p:scale>
        <p:origin x="1218"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8614AE-F6F8-4DEC-9A0A-8675C039C020}" type="datetimeFigureOut">
              <a:rPr lang="en-US" smtClean="0"/>
              <a:t>8/13/2020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B6F5897-DC39-4DD8-AD78-F5131B67AC5D}" type="slidenum">
              <a:rPr lang="en-US" smtClean="0"/>
              <a:t>‹#›</a:t>
            </a:fld>
            <a:endParaRPr lang="en-US" dirty="0"/>
          </a:p>
        </p:txBody>
      </p:sp>
    </p:spTree>
    <p:extLst>
      <p:ext uri="{BB962C8B-B14F-4D97-AF65-F5344CB8AC3E}">
        <p14:creationId xmlns:p14="http://schemas.microsoft.com/office/powerpoint/2010/main" val="42536599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Times New Roman" panose="02020603050405020304" pitchFamily="18" charset="0"/>
                <a:cs typeface="Times New Roman" panose="02020603050405020304" pitchFamily="18" charset="0"/>
              </a:rPr>
              <a:t>The presentation</a:t>
            </a:r>
            <a:r>
              <a:rPr lang="en-US" baseline="0" dirty="0">
                <a:latin typeface="Times New Roman" panose="02020603050405020304" pitchFamily="18" charset="0"/>
                <a:cs typeface="Times New Roman" panose="02020603050405020304" pitchFamily="18" charset="0"/>
              </a:rPr>
              <a:t> will discuss how child abuse has been presented in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Girl Next Door” film</a:t>
            </a:r>
            <a:br>
              <a:rPr lang="en-US" sz="12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1B6F5897-DC39-4DD8-AD78-F5131B67AC5D}" type="slidenum">
              <a:rPr lang="en-US" smtClean="0"/>
              <a:t>1</a:t>
            </a:fld>
            <a:endParaRPr lang="en-US" dirty="0"/>
          </a:p>
        </p:txBody>
      </p:sp>
    </p:spTree>
    <p:extLst>
      <p:ext uri="{BB962C8B-B14F-4D97-AF65-F5344CB8AC3E}">
        <p14:creationId xmlns:p14="http://schemas.microsoft.com/office/powerpoint/2010/main" val="18533595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rate at which child abuse happens in the United States is very high and it continues to increase significantly. However, many people do not realize the harm that children undergo through. Child abuse is a mistreatment of any form that can lead to threatening or even violence to a child. Therefore, it is not physical violence alone because domestic violence can also lead to child abuse especially when the parents are the main people involved in abusing their children. While many cases of abuse occur at home, it can also happen in other areas by people that children trust a lot such as teachers. Consequently, it can be done intentionally. This presentation will focus on discussing child abuse issue and how children and families are affected by it. Furthermore, the reasons behind child abuse and the types of abuses children pass through which leads to injury and even death. the film the girl next door will also be described, and how families passes through child abuse children subjected to suffering and drug abuse. </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2</a:t>
            </a:fld>
            <a:endParaRPr lang="en-US" dirty="0"/>
          </a:p>
        </p:txBody>
      </p:sp>
    </p:spTree>
    <p:extLst>
      <p:ext uri="{BB962C8B-B14F-4D97-AF65-F5344CB8AC3E}">
        <p14:creationId xmlns:p14="http://schemas.microsoft.com/office/powerpoint/2010/main" val="35886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Although children become abused in different ways the most common one that will haunt them a lot is emotionally because it will make them continue feeling unsafe. Many children are abused sexually in different forms such as exposing them to sexual conditions, therefore, it does not necessarily mean body contact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Furthermore, sexual abuse also results to children being haunted by shame and guilt because they always feel as if the they are to be blamed for the abuse and this will end up affecting their future relationship. Likewise, many children do not speak up for fear of not being believed and trusted as well as do not want to separate their family. Also, another way is physically especially using excessive force in punishment hence hurting and causing harm to a child. Emotional abuse is another way and it involves using hurting words and humiliating and threatening them. This is among the worst because it can cause emotional torture and mental health disorders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2017</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Finally, child neglect is very critical and most of the time is unrealized since it comprises of not providing basic needs to a child. Most parents are unable because of the situations they are in such as untreated anxiety and drug abuse. Besides, parents and guardians may become unable to take care and provide for their children because of physical and mental challenges.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Other forms of forms</a:t>
            </a:r>
            <a:r>
              <a:rPr lang="en-US"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 of child abuse include </a:t>
            </a:r>
            <a:r>
              <a:rPr lang="en-US" sz="1200" dirty="0" smtClean="0">
                <a:latin typeface="Times New Roman" panose="02020603050405020304" pitchFamily="18" charset="0"/>
                <a:cs typeface="Times New Roman" panose="02020603050405020304" pitchFamily="18" charset="0"/>
              </a:rPr>
              <a:t>Child trafficking,</a:t>
            </a:r>
            <a:r>
              <a:rPr lang="en-US" sz="1200" baseline="0" dirty="0" smtClean="0">
                <a:latin typeface="Times New Roman" panose="02020603050405020304" pitchFamily="18" charset="0"/>
                <a:cs typeface="Times New Roman" panose="02020603050405020304" pitchFamily="18" charset="0"/>
              </a:rPr>
              <a:t> s</a:t>
            </a:r>
            <a:r>
              <a:rPr lang="en-US" sz="1200" dirty="0" smtClean="0">
                <a:latin typeface="Times New Roman" panose="02020603050405020304" pitchFamily="18" charset="0"/>
                <a:cs typeface="Times New Roman" panose="02020603050405020304" pitchFamily="18" charset="0"/>
              </a:rPr>
              <a:t>haken Baby Syndrome</a:t>
            </a:r>
            <a:r>
              <a:rPr lang="en-US" sz="1200" baseline="0" dirty="0" smtClean="0">
                <a:latin typeface="Times New Roman" panose="02020603050405020304" pitchFamily="18" charset="0"/>
                <a:cs typeface="Times New Roman" panose="02020603050405020304" pitchFamily="18" charset="0"/>
              </a:rPr>
              <a:t> and i</a:t>
            </a:r>
            <a:r>
              <a:rPr lang="en-US" sz="1200" dirty="0" smtClean="0">
                <a:latin typeface="Times New Roman" panose="02020603050405020304" pitchFamily="18" charset="0"/>
                <a:cs typeface="Times New Roman" panose="02020603050405020304" pitchFamily="18" charset="0"/>
              </a:rPr>
              <a:t>nstitutional abuse or neglect.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3</a:t>
            </a:fld>
            <a:endParaRPr lang="en-US" dirty="0"/>
          </a:p>
        </p:txBody>
      </p:sp>
    </p:spTree>
    <p:extLst>
      <p:ext uri="{BB962C8B-B14F-4D97-AF65-F5344CB8AC3E}">
        <p14:creationId xmlns:p14="http://schemas.microsoft.com/office/powerpoint/2010/main" val="204253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According to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Christian &amp; Committee on Child Abuse and Neglect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many children are undergoing child abuse but they do not say for fear of not being believed or shame. Therefore, he contended identifying the signs from the child will help in saving them from abuse. Such signs include having recurrent injuries and inexplicable bruises which will indicate a sign of being mistreated physically. Furthermore, these children do not always want their injuries to be seen and thus will tend to wear unsuitable clothing’s to hide the injuries.  They also have fear of going home and do not want to be touched. Also, sexual harassment on a child can be realized when the child does not want to be involved with a certain person through avoiding them as well as expressing sexual behaviors at a little age. Consequently, they may contact pregnancy or sexually transmitted diseases in as little as fourteen years of age. Furthermore, when they lack basic needs they will always be missing and going to school late as well as have poor hygiene. This is indicated when children wear dirty and unsuitable clothes and allowed to play in risky conditions. Similarly, emotional exploitation leads to children becoming more fearful and uneasy when doing somethings as well as not interacting with their peers.</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4</a:t>
            </a:fld>
            <a:endParaRPr lang="en-US" dirty="0"/>
          </a:p>
        </p:txBody>
      </p:sp>
    </p:spTree>
    <p:extLst>
      <p:ext uri="{BB962C8B-B14F-4D97-AF65-F5344CB8AC3E}">
        <p14:creationId xmlns:p14="http://schemas.microsoft.com/office/powerpoint/2010/main" val="40101854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The film “The girl next door” which is developed from Jack Ketchum’s novel is based on a true story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With families passing through a lot when their parents are dead, children left behind and suffer a lot before accepting the situation they are in. However, most of them are taken to live with their relatives in the case of Meg and Susan who are left to stay with their aunt Ruth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Although Ruth is a single mother with three children Donny, Willie and Woofer, she was is involved in drug abuse such as taking excess alcohol and smoking which ends up providing to their children and their friends. The film has addressed the challenges that children passes through when their parents die, as well as family challenges when having drug abuse parents. Many children suffer through being provided with alcohol whenever they want at an inappropriate age and thus making them to be involved in unfit circumstances. Also, how families break up due to drug abuse problems, the film has indicated that Ruth was left by her husband to take care of the children by herself because of excessive smoking and drug abuse.</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5</a:t>
            </a:fld>
            <a:endParaRPr lang="en-US" dirty="0"/>
          </a:p>
        </p:txBody>
      </p:sp>
    </p:spTree>
    <p:extLst>
      <p:ext uri="{BB962C8B-B14F-4D97-AF65-F5344CB8AC3E}">
        <p14:creationId xmlns:p14="http://schemas.microsoft.com/office/powerpoint/2010/main" val="19780097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Although Ruth works hard to provide for her children, she is suffering from depression due to her husband living her alone to take care of the children. Thus, she releases the anger to Meg and Susan by behaving cruelly and coldly. For instance, Ruth abuses Meg by berating her in front of their sons as well as other children in the neighborhood. Although Meg had recovered from her parents’ accident, such words and treatments added more pain and stress because she expected to get comfort from Ruth and her children but it ended up increasing more pain. Also, Meg is told that she is too fat and should eat less food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Ruth abuses Meg also when talking jokingly about the death of Meg and Susan’s parents' death. parents play a critical role in the development of a happy family, however, when they are not around guardians should do the part. Nevertheless, despite Ruth being left as the guardian to Susan and Meg, she does not do what is required of her and ends up mistreating them. In the end, Meg is tied up to the ceiling and blindfolded and through Ruth encouragement other neighboring children together with her son's teases Meg and ask the dirty questions that taunts her.</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6</a:t>
            </a:fld>
            <a:endParaRPr lang="en-US" dirty="0"/>
          </a:p>
        </p:txBody>
      </p:sp>
    </p:spTree>
    <p:extLst>
      <p:ext uri="{BB962C8B-B14F-4D97-AF65-F5344CB8AC3E}">
        <p14:creationId xmlns:p14="http://schemas.microsoft.com/office/powerpoint/2010/main" val="2060563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With the inspirations Ruth provides to the neighboring kids as well as her sons to abuse Meg, she was abused by being subjected to agony, mortification and even rape. However, the suffering the child passed through is harsh and was against human rights. Furthermore, the unspeakable anguish Meg passed through resulted in death and Susan living with grief and stress since she has no one left in her family. These killings of child abuse are among the preventable deaths, however they continue to happen with no one providing help. Although David was not happy about what was going on with Meg, he did nothing to help because of fear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However, if David could speak up on what is going on in the basement then may be Meg could have been secured and will not have died. Previously, when Meg asked for help from the authority such as policemen, she was beaten, pinched, burned and called dirty slut.</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7</a:t>
            </a:fld>
            <a:endParaRPr lang="en-US" dirty="0"/>
          </a:p>
        </p:txBody>
      </p:sp>
    </p:spTree>
    <p:extLst>
      <p:ext uri="{BB962C8B-B14F-4D97-AF65-F5344CB8AC3E}">
        <p14:creationId xmlns:p14="http://schemas.microsoft.com/office/powerpoint/2010/main" val="3926224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Many cases reported of child mistreatment are brought about by drug abuse because when parents use drugs such as alcohol excessively, they will not be able to make appropriate decisions for their children. Furthermore, when depression and anxiety become severe and untreated may lead to caregivers not able to take care of children as well as being quick to anger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Nemeroff, 2016</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Although many parents are working hard towards giving their children a better life, domestic violence can become challenging and thus exposing a child to things that will affect their mental health. Parenting is not an easy job especially if someone is alone because they will have to handle job-related matters as well as caring for children and also other caregivers do not have parenting skills especially if they were raised in an abusive life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Zeanah &amp; Humphreys, 2018</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Other reasons why a child may be abused include</a:t>
            </a:r>
            <a:r>
              <a:rPr lang="en-US"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Financial stress to the family,</a:t>
            </a:r>
            <a:r>
              <a:rPr lang="en-US" sz="1200" baseline="0" dirty="0" smtClean="0">
                <a:latin typeface="Times New Roman" panose="02020603050405020304" pitchFamily="18" charset="0"/>
                <a:ea typeface="Calibri" panose="020F0502020204030204" pitchFamily="34" charset="0"/>
                <a:cs typeface="Times New Roman" panose="02020603050405020304" pitchFamily="18" charset="0"/>
              </a:rPr>
              <a:t> l</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ack of understanding of child development</a:t>
            </a:r>
            <a:r>
              <a:rPr lang="en-US" sz="1200" baseline="0" dirty="0" smtClean="0">
                <a:latin typeface="Times New Roman" panose="02020603050405020304" pitchFamily="18" charset="0"/>
                <a:ea typeface="Calibri" panose="020F0502020204030204" pitchFamily="34" charset="0"/>
                <a:cs typeface="Times New Roman" panose="02020603050405020304" pitchFamily="18" charset="0"/>
              </a:rPr>
              <a:t> and </a:t>
            </a:r>
            <a:r>
              <a:rPr lang="en-US"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e</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xtended family isolation.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8</a:t>
            </a:fld>
            <a:endParaRPr lang="en-US" dirty="0"/>
          </a:p>
        </p:txBody>
      </p:sp>
    </p:spTree>
    <p:extLst>
      <p:ext uri="{BB962C8B-B14F-4D97-AF65-F5344CB8AC3E}">
        <p14:creationId xmlns:p14="http://schemas.microsoft.com/office/powerpoint/2010/main" val="402791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Many families are suffering through their children being subjected to sexual abuse with either adults or their peers. Although many peers do not easily involve themselves in a sexual act without influence, many adults are involved in encouraging other children to perform sexual activities to other children. For instance, Ruth influenced her sons and their friends to abuse Meg sexually (</a:t>
            </a:r>
            <a:r>
              <a:rPr lang="en-US" sz="12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Drug abuse is also presented in the film when Ruth uses alcohol and smokes in front of her children, she also gives her children and their friends' beer to take whereas they have not reached the age limit to use alcohol. Moreover, murder is also a critical topic presented where Meg is tortured and abused until death. children being encouraged to humiliate their peer and abuse her is very bad situation because this children will one day grow to be adults. Therefore, they will be doing those act to other children because they were not taught the virtues of life. </a:t>
            </a: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9</a:t>
            </a:fld>
            <a:endParaRPr lang="en-US" dirty="0"/>
          </a:p>
        </p:txBody>
      </p:sp>
    </p:spTree>
    <p:extLst>
      <p:ext uri="{BB962C8B-B14F-4D97-AF65-F5344CB8AC3E}">
        <p14:creationId xmlns:p14="http://schemas.microsoft.com/office/powerpoint/2010/main" val="12278356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200000"/>
              </a:lnSpc>
              <a:spcBef>
                <a:spcPts val="0"/>
              </a:spcBef>
              <a:spcAft>
                <a:spcPts val="800"/>
              </a:spcAft>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Although the film and articles have expressed a lot of information concerning the issue of child abuse, the message passed is that child abuse causes increased suffering to children through either physical and emotional and also death. Meg died due to being abused. Furthermore, many families are subjected to pain and suffering especially when their child is abused, everyone always needs their child to be raised in a good environment.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Abusive behaviors should be eliminated as soon as they arise</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en-US"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Another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message passed is the age at which children should be exposed to drugs such as alcohol and smoking because Ruth does all that information about children and also provides them with it.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If possible discourage use of drugs to children</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t>
            </a:r>
            <a:r>
              <a:rPr lang="en-US" sz="1200" baseline="0"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Moreover</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 people should avoid denial by speaking up, David could speak up but did not hence live in denial</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Finally, p</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arents to be as close as possible to the children for them to sepal out the challenges they are facing</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10</a:t>
            </a:fld>
            <a:endParaRPr lang="en-US" dirty="0"/>
          </a:p>
        </p:txBody>
      </p:sp>
    </p:spTree>
    <p:extLst>
      <p:ext uri="{BB962C8B-B14F-4D97-AF65-F5344CB8AC3E}">
        <p14:creationId xmlns:p14="http://schemas.microsoft.com/office/powerpoint/2010/main" val="22806563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Child abuse is a very critical issue that affects both children and families significantly. Although the government is working towards reducing the rate, many children are abused physically, sexually, emotionally and neglected. However, pain, suffering, stress and depression are the results of child abuse. Meg and Sarah are an example of a family that has passed through child abuse, although Meg died due to humiliation, rape and torture subjected to by her aunt Ruth, Sarah survived but was left passing through a lot of suffering for not having anybody of their family by her side. Ruth was involved in drug abuse such as smoking and alcohol taking as well as left to care for her sons which are some of the reasons that led to abusing Meg</a:t>
            </a:r>
            <a:r>
              <a:rPr lang="en-US" sz="1200" dirty="0" smtClean="0">
                <a:effectLst/>
                <a:latin typeface="Times New Roman" panose="02020603050405020304" pitchFamily="18" charset="0"/>
                <a:ea typeface="Calibri" panose="020F0502020204030204" pitchFamily="34" charset="0"/>
                <a:cs typeface="Times New Roman" panose="02020603050405020304" pitchFamily="18" charset="0"/>
              </a:rPr>
              <a:t>. It is clear that e</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liminating the factors leading to child abuse as soon as possible is very paramount.</a:t>
            </a:r>
            <a:endParaRPr lang="en-US" sz="12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1B6F5897-DC39-4DD8-AD78-F5131B67AC5D}" type="slidenum">
              <a:rPr lang="en-US" smtClean="0"/>
              <a:t>11</a:t>
            </a:fld>
            <a:endParaRPr lang="en-US" dirty="0"/>
          </a:p>
        </p:txBody>
      </p:sp>
    </p:spTree>
    <p:extLst>
      <p:ext uri="{BB962C8B-B14F-4D97-AF65-F5344CB8AC3E}">
        <p14:creationId xmlns:p14="http://schemas.microsoft.com/office/powerpoint/2010/main" val="2115934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4003178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10992146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421444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31742748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459996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5805965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13755805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3026492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4104508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9833942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974733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437061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7907686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30115159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19275663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26365985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841CBDD-BD25-46D3-A089-8CDBC2515BFC}" type="datetimeFigureOut">
              <a:rPr lang="en-US" smtClean="0"/>
              <a:t>8/13/2020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3398A7A-597C-45A3-90C2-585F5D0E3639}" type="slidenum">
              <a:rPr lang="en-US" smtClean="0"/>
              <a:t>‹#›</a:t>
            </a:fld>
            <a:endParaRPr lang="en-US" dirty="0"/>
          </a:p>
        </p:txBody>
      </p:sp>
    </p:spTree>
    <p:extLst>
      <p:ext uri="{BB962C8B-B14F-4D97-AF65-F5344CB8AC3E}">
        <p14:creationId xmlns:p14="http://schemas.microsoft.com/office/powerpoint/2010/main" val="55148607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841CBDD-BD25-46D3-A089-8CDBC2515BFC}" type="datetimeFigureOut">
              <a:rPr lang="en-US" smtClean="0"/>
              <a:t>8/13/2020</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3398A7A-597C-45A3-90C2-585F5D0E3639}" type="slidenum">
              <a:rPr lang="en-US" smtClean="0"/>
              <a:t>‹#›</a:t>
            </a:fld>
            <a:endParaRPr lang="en-US" dirty="0"/>
          </a:p>
        </p:txBody>
      </p:sp>
    </p:spTree>
    <p:extLst>
      <p:ext uri="{BB962C8B-B14F-4D97-AF65-F5344CB8AC3E}">
        <p14:creationId xmlns:p14="http://schemas.microsoft.com/office/powerpoint/2010/main" val="1572631417"/>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1" r:id="rId13"/>
    <p:sldLayoutId id="2147483872" r:id="rId14"/>
    <p:sldLayoutId id="2147483873" r:id="rId15"/>
    <p:sldLayoutId id="2147483874" r:id="rId16"/>
    <p:sldLayoutId id="2147483875"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youtube.com/watch?v=KVTC9MASjqk&amp;has_verified=1"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395DA8-F197-4AF4-991D-BEF021E9C056}"/>
              </a:ext>
            </a:extLst>
          </p:cNvPr>
          <p:cNvSpPr>
            <a:spLocks noGrp="1"/>
          </p:cNvSpPr>
          <p:nvPr>
            <p:ph type="ctrTitle"/>
          </p:nvPr>
        </p:nvSpPr>
        <p:spPr/>
        <p:txBody>
          <a:bodyPr>
            <a:normAutofit/>
          </a:bodyPr>
          <a:lstStyle/>
          <a:p>
            <a:r>
              <a:rPr lang="en-US" sz="4400" dirty="0">
                <a:solidFill>
                  <a:srgbClr val="FFFF00"/>
                </a:solidFill>
                <a:latin typeface="Times New Roman" panose="02020603050405020304" pitchFamily="18" charset="0"/>
                <a:cs typeface="Times New Roman" panose="02020603050405020304" pitchFamily="18" charset="0"/>
              </a:rPr>
              <a:t>Child Abuse</a:t>
            </a:r>
          </a:p>
        </p:txBody>
      </p:sp>
      <p:sp>
        <p:nvSpPr>
          <p:cNvPr id="3" name="Subtitle 2">
            <a:extLst>
              <a:ext uri="{FF2B5EF4-FFF2-40B4-BE49-F238E27FC236}">
                <a16:creationId xmlns:a16="http://schemas.microsoft.com/office/drawing/2014/main" xmlns="" id="{61E55298-ED09-42FD-9B52-386427FCDFD2}"/>
              </a:ext>
            </a:extLst>
          </p:cNvPr>
          <p:cNvSpPr>
            <a:spLocks noGrp="1"/>
          </p:cNvSpPr>
          <p:nvPr>
            <p:ph type="subTitle" idx="1"/>
          </p:nvPr>
        </p:nvSpPr>
        <p:spPr/>
        <p:txBody>
          <a:bodyPr>
            <a:normAutofit/>
          </a:bodyPr>
          <a:lstStyle/>
          <a:p>
            <a:r>
              <a:rPr lang="en-US" sz="2800" dirty="0">
                <a:solidFill>
                  <a:srgbClr val="FFFF00"/>
                </a:solidFill>
                <a:latin typeface="Times New Roman" panose="02020603050405020304" pitchFamily="18" charset="0"/>
                <a:cs typeface="Times New Roman" panose="02020603050405020304" pitchFamily="18" charset="0"/>
              </a:rPr>
              <a:t>Student’s Name</a:t>
            </a:r>
          </a:p>
          <a:p>
            <a:r>
              <a:rPr lang="en-US" sz="2800" dirty="0">
                <a:solidFill>
                  <a:srgbClr val="FFFF00"/>
                </a:solidFill>
                <a:latin typeface="Times New Roman" panose="02020603050405020304" pitchFamily="18" charset="0"/>
                <a:cs typeface="Times New Roman" panose="02020603050405020304" pitchFamily="18" charset="0"/>
              </a:rPr>
              <a:t>Institutional Affiliation</a:t>
            </a:r>
          </a:p>
        </p:txBody>
      </p:sp>
    </p:spTree>
    <p:extLst>
      <p:ext uri="{BB962C8B-B14F-4D97-AF65-F5344CB8AC3E}">
        <p14:creationId xmlns:p14="http://schemas.microsoft.com/office/powerpoint/2010/main" val="36856381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1270B39-A9C7-42E4-995E-9A4EFD9ECB33}"/>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Introduction</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132E9C91-1FAE-47CD-8376-732FAF793DC4}"/>
              </a:ext>
            </a:extLst>
          </p:cNvPr>
          <p:cNvSpPr>
            <a:spLocks noGrp="1"/>
          </p:cNvSpPr>
          <p:nvPr>
            <p:ph idx="1"/>
          </p:nvPr>
        </p:nvSpPr>
        <p:spPr>
          <a:xfrm>
            <a:off x="1484310" y="2535382"/>
            <a:ext cx="10018713" cy="3636817"/>
          </a:xfrm>
        </p:spPr>
        <p:txBody>
          <a:bodyPr>
            <a:normAutofit fontScale="25000" lnSpcReduction="20000"/>
          </a:bodyPr>
          <a:lstStyle/>
          <a:p>
            <a:pPr marL="0" marR="0">
              <a:lnSpc>
                <a:spcPct val="200000"/>
              </a:lnSpc>
              <a:spcBef>
                <a:spcPts val="0"/>
              </a:spcBef>
              <a:spcAft>
                <a:spcPts val="800"/>
              </a:spcAft>
            </a:pPr>
            <a:r>
              <a:rPr lang="en-US" sz="6400" dirty="0">
                <a:latin typeface="Times New Roman" panose="02020603050405020304" pitchFamily="18" charset="0"/>
                <a:ea typeface="Calibri" panose="020F0502020204030204" pitchFamily="34" charset="0"/>
                <a:cs typeface="Times New Roman" panose="02020603050405020304" pitchFamily="18" charset="0"/>
              </a:rPr>
              <a:t>T</a:t>
            </a:r>
            <a:r>
              <a:rPr lang="en-US" sz="6400" dirty="0">
                <a:effectLst/>
                <a:latin typeface="Times New Roman" panose="02020603050405020304" pitchFamily="18" charset="0"/>
                <a:ea typeface="Calibri" panose="020F0502020204030204" pitchFamily="34" charset="0"/>
                <a:cs typeface="Times New Roman" panose="02020603050405020304" pitchFamily="18" charset="0"/>
              </a:rPr>
              <a:t>he rate of child abuse has increased significantly in the United States over the years</a:t>
            </a:r>
          </a:p>
          <a:p>
            <a:pPr marL="0" marR="0">
              <a:lnSpc>
                <a:spcPct val="200000"/>
              </a:lnSpc>
              <a:spcBef>
                <a:spcPts val="0"/>
              </a:spcBef>
              <a:spcAft>
                <a:spcPts val="800"/>
              </a:spcAft>
            </a:pPr>
            <a:r>
              <a:rPr lang="en-US" sz="6400" dirty="0">
                <a:latin typeface="Times New Roman" panose="02020603050405020304" pitchFamily="18" charset="0"/>
                <a:ea typeface="Calibri" panose="020F0502020204030204" pitchFamily="34" charset="0"/>
                <a:cs typeface="Times New Roman" panose="02020603050405020304" pitchFamily="18" charset="0"/>
              </a:rPr>
              <a:t>C</a:t>
            </a:r>
            <a:r>
              <a:rPr lang="en-US" sz="6400" dirty="0">
                <a:effectLst/>
                <a:latin typeface="Times New Roman" panose="02020603050405020304" pitchFamily="18" charset="0"/>
                <a:ea typeface="Calibri" panose="020F0502020204030204" pitchFamily="34" charset="0"/>
                <a:cs typeface="Times New Roman" panose="02020603050405020304" pitchFamily="18" charset="0"/>
              </a:rPr>
              <a:t>hild abuse is the mistreatment of any method to a child that leads to violence or bullying</a:t>
            </a:r>
          </a:p>
          <a:p>
            <a:pPr marL="0" marR="0">
              <a:lnSpc>
                <a:spcPct val="200000"/>
              </a:lnSpc>
              <a:spcBef>
                <a:spcPts val="0"/>
              </a:spcBef>
              <a:spcAft>
                <a:spcPts val="800"/>
              </a:spcAft>
            </a:pPr>
            <a:r>
              <a:rPr lang="en-US" sz="6400" dirty="0">
                <a:latin typeface="Times New Roman" panose="02020603050405020304" pitchFamily="18" charset="0"/>
                <a:ea typeface="Calibri" panose="020F0502020204030204" pitchFamily="34" charset="0"/>
                <a:cs typeface="Times New Roman" panose="02020603050405020304" pitchFamily="18" charset="0"/>
              </a:rPr>
              <a:t>D</a:t>
            </a:r>
            <a:r>
              <a:rPr lang="en-US" sz="6400" dirty="0">
                <a:effectLst/>
                <a:latin typeface="Times New Roman" panose="02020603050405020304" pitchFamily="18" charset="0"/>
                <a:ea typeface="Calibri" panose="020F0502020204030204" pitchFamily="34" charset="0"/>
                <a:cs typeface="Times New Roman" panose="02020603050405020304" pitchFamily="18" charset="0"/>
              </a:rPr>
              <a:t>omestic violence can also be related to child abuse when it happens at home and with the parents </a:t>
            </a:r>
          </a:p>
          <a:p>
            <a:pPr marL="0" marR="0">
              <a:lnSpc>
                <a:spcPct val="200000"/>
              </a:lnSpc>
              <a:spcBef>
                <a:spcPts val="0"/>
              </a:spcBef>
              <a:spcAft>
                <a:spcPts val="800"/>
              </a:spcAft>
            </a:pPr>
            <a:r>
              <a:rPr lang="en-US" sz="6400" dirty="0">
                <a:latin typeface="Times New Roman" panose="02020603050405020304" pitchFamily="18" charset="0"/>
                <a:ea typeface="Calibri" panose="020F0502020204030204" pitchFamily="34" charset="0"/>
                <a:cs typeface="Times New Roman" panose="02020603050405020304" pitchFamily="18" charset="0"/>
              </a:rPr>
              <a:t>C</a:t>
            </a:r>
            <a:r>
              <a:rPr lang="en-US" sz="6400" dirty="0">
                <a:effectLst/>
                <a:latin typeface="Times New Roman" panose="02020603050405020304" pitchFamily="18" charset="0"/>
                <a:ea typeface="Calibri" panose="020F0502020204030204" pitchFamily="34" charset="0"/>
                <a:cs typeface="Times New Roman" panose="02020603050405020304" pitchFamily="18" charset="0"/>
              </a:rPr>
              <a:t>hildren can also be abused by adults such as teachers and other employees they relate with</a:t>
            </a:r>
          </a:p>
          <a:p>
            <a:pPr marL="0" marR="0">
              <a:lnSpc>
                <a:spcPct val="200000"/>
              </a:lnSpc>
              <a:spcBef>
                <a:spcPts val="0"/>
              </a:spcBef>
              <a:spcAft>
                <a:spcPts val="800"/>
              </a:spcAft>
            </a:pPr>
            <a:r>
              <a:rPr lang="en-US" sz="6400" dirty="0">
                <a:latin typeface="Times New Roman" panose="02020603050405020304" pitchFamily="18" charset="0"/>
                <a:ea typeface="Calibri" panose="020F0502020204030204" pitchFamily="34" charset="0"/>
                <a:cs typeface="Times New Roman" panose="02020603050405020304" pitchFamily="18" charset="0"/>
              </a:rPr>
              <a:t>C</a:t>
            </a:r>
            <a:r>
              <a:rPr lang="en-US" sz="6400" dirty="0">
                <a:effectLst/>
                <a:latin typeface="Times New Roman" panose="02020603050405020304" pitchFamily="18" charset="0"/>
                <a:ea typeface="Calibri" panose="020F0502020204030204" pitchFamily="34" charset="0"/>
                <a:cs typeface="Times New Roman" panose="02020603050405020304" pitchFamily="18" charset="0"/>
              </a:rPr>
              <a:t>hild abuse can also be done intentionally</a:t>
            </a:r>
          </a:p>
          <a:p>
            <a:pPr marL="0" marR="0">
              <a:lnSpc>
                <a:spcPct val="200000"/>
              </a:lnSpc>
              <a:spcBef>
                <a:spcPts val="0"/>
              </a:spcBef>
              <a:spcAft>
                <a:spcPts val="800"/>
              </a:spcAft>
            </a:pPr>
            <a:r>
              <a:rPr lang="en-US" sz="6400" dirty="0">
                <a:latin typeface="Times New Roman" panose="02020603050405020304" pitchFamily="18" charset="0"/>
                <a:ea typeface="Calibri" panose="020F0502020204030204" pitchFamily="34" charset="0"/>
                <a:cs typeface="Times New Roman" panose="02020603050405020304" pitchFamily="18" charset="0"/>
              </a:rPr>
              <a:t>The girl next door film will be described and how it has depicted child abuse </a:t>
            </a:r>
          </a:p>
          <a:p>
            <a:pPr marL="0" marR="0">
              <a:lnSpc>
                <a:spcPct val="200000"/>
              </a:lnSpc>
              <a:spcBef>
                <a:spcPts val="0"/>
              </a:spcBef>
              <a:spcAft>
                <a:spcPts val="800"/>
              </a:spcAft>
            </a:pPr>
            <a:r>
              <a:rPr lang="en-US" sz="6400" dirty="0">
                <a:effectLst/>
                <a:latin typeface="Times New Roman" panose="02020603050405020304" pitchFamily="18" charset="0"/>
                <a:ea typeface="Calibri" panose="020F0502020204030204" pitchFamily="34" charset="0"/>
                <a:cs typeface="Times New Roman" panose="02020603050405020304" pitchFamily="18" charset="0"/>
              </a:rPr>
              <a:t>Families being affected and how they deal with child abuse</a:t>
            </a:r>
          </a:p>
          <a:p>
            <a:endParaRPr lang="en-US" sz="1600" dirty="0"/>
          </a:p>
        </p:txBody>
      </p:sp>
    </p:spTree>
    <p:extLst>
      <p:ext uri="{BB962C8B-B14F-4D97-AF65-F5344CB8AC3E}">
        <p14:creationId xmlns:p14="http://schemas.microsoft.com/office/powerpoint/2010/main" val="15474304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6F52D3E-DB97-4392-B8D3-39C96A91488C}"/>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How Children are Abused</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516234F-DEDE-4DE3-9F0D-A5428BE7DE4A}"/>
              </a:ext>
            </a:extLst>
          </p:cNvPr>
          <p:cNvSpPr>
            <a:spLocks noGrp="1"/>
          </p:cNvSpPr>
          <p:nvPr>
            <p:ph idx="1"/>
          </p:nvPr>
        </p:nvSpPr>
        <p:spPr>
          <a:xfrm>
            <a:off x="1484310" y="2299855"/>
            <a:ext cx="10018713" cy="3491345"/>
          </a:xfrm>
        </p:spPr>
        <p:txBody>
          <a:bodyPr>
            <a:no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Sexual abuse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2017</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Physical abuse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Emotional abuse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2017</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 </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neglect and maltreatment</a:t>
            </a:r>
          </a:p>
          <a:p>
            <a:pPr marL="0" marR="0">
              <a:lnSpc>
                <a:spcPct val="200000"/>
              </a:lnSpc>
              <a:spcBef>
                <a:spcPts val="0"/>
              </a:spcBef>
              <a:spcAft>
                <a:spcPts val="800"/>
              </a:spcAft>
            </a:pPr>
            <a:r>
              <a:rPr lang="en-US" sz="1600" dirty="0" smtClean="0">
                <a:latin typeface="Times New Roman" panose="02020603050405020304" pitchFamily="18" charset="0"/>
                <a:cs typeface="Times New Roman" panose="02020603050405020304" pitchFamily="18" charset="0"/>
              </a:rPr>
              <a:t>Child trafficking</a:t>
            </a:r>
          </a:p>
          <a:p>
            <a:pPr marL="0" marR="0">
              <a:lnSpc>
                <a:spcPct val="200000"/>
              </a:lnSpc>
              <a:spcBef>
                <a:spcPts val="0"/>
              </a:spcBef>
              <a:spcAft>
                <a:spcPts val="800"/>
              </a:spcAft>
            </a:pPr>
            <a:r>
              <a:rPr lang="en-US" sz="1600" dirty="0">
                <a:latin typeface="Times New Roman" panose="02020603050405020304" pitchFamily="18" charset="0"/>
                <a:cs typeface="Times New Roman" panose="02020603050405020304" pitchFamily="18" charset="0"/>
              </a:rPr>
              <a:t>Shaken Baby </a:t>
            </a:r>
            <a:r>
              <a:rPr lang="en-US" sz="1600" dirty="0" smtClean="0">
                <a:latin typeface="Times New Roman" panose="02020603050405020304" pitchFamily="18" charset="0"/>
                <a:cs typeface="Times New Roman" panose="02020603050405020304" pitchFamily="18" charset="0"/>
              </a:rPr>
              <a:t>Syndrome</a:t>
            </a:r>
          </a:p>
          <a:p>
            <a:pPr marL="0" marR="0">
              <a:lnSpc>
                <a:spcPct val="200000"/>
              </a:lnSpc>
              <a:spcBef>
                <a:spcPts val="0"/>
              </a:spcBef>
              <a:spcAft>
                <a:spcPts val="800"/>
              </a:spcAft>
            </a:pPr>
            <a:r>
              <a:rPr lang="en-US" sz="1600" dirty="0" smtClean="0">
                <a:latin typeface="Times New Roman" panose="02020603050405020304" pitchFamily="18" charset="0"/>
                <a:cs typeface="Times New Roman" panose="02020603050405020304" pitchFamily="18" charset="0"/>
              </a:rPr>
              <a:t>Institutional </a:t>
            </a:r>
            <a:r>
              <a:rPr lang="en-US" sz="1600" dirty="0">
                <a:latin typeface="Times New Roman" panose="02020603050405020304" pitchFamily="18" charset="0"/>
                <a:cs typeface="Times New Roman" panose="02020603050405020304" pitchFamily="18" charset="0"/>
              </a:rPr>
              <a:t>Abuse or Neglect</a:t>
            </a:r>
            <a:endParaRPr lang="en-US" sz="1600"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xmlns="" id="{76914E81-EF83-4370-A638-C091413F8205}"/>
              </a:ext>
            </a:extLst>
          </p:cNvPr>
          <p:cNvPicPr>
            <a:picLocks noChangeAspect="1"/>
          </p:cNvPicPr>
          <p:nvPr/>
        </p:nvPicPr>
        <p:blipFill rotWithShape="1">
          <a:blip r:embed="rId3">
            <a:extLst>
              <a:ext uri="{28A0092B-C50C-407E-A947-70E740481C1C}">
                <a14:useLocalDpi xmlns:a14="http://schemas.microsoft.com/office/drawing/2010/main" val="0"/>
              </a:ext>
            </a:extLst>
          </a:blip>
          <a:srcRect b="6430"/>
          <a:stretch/>
        </p:blipFill>
        <p:spPr>
          <a:xfrm>
            <a:off x="5514110" y="2299855"/>
            <a:ext cx="6677890" cy="4558145"/>
          </a:xfrm>
          <a:prstGeom prst="rect">
            <a:avLst/>
          </a:prstGeom>
        </p:spPr>
      </p:pic>
    </p:spTree>
    <p:extLst>
      <p:ext uri="{BB962C8B-B14F-4D97-AF65-F5344CB8AC3E}">
        <p14:creationId xmlns:p14="http://schemas.microsoft.com/office/powerpoint/2010/main" val="2948099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9C1004-6B67-4459-A848-C9AACEE0857D}"/>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Realizing the Signs of Abuse in A Child </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B2FD018B-6EB3-4174-A2B1-A2AB26F3CFB4}"/>
              </a:ext>
            </a:extLst>
          </p:cNvPr>
          <p:cNvSpPr>
            <a:spLocks noGrp="1"/>
          </p:cNvSpPr>
          <p:nvPr>
            <p:ph idx="1"/>
          </p:nvPr>
        </p:nvSpPr>
        <p:spPr/>
        <p:txBody>
          <a:bodyPr>
            <a:no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Recurrent injuries and inexplicable bruises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Christian &amp; Committee on Child Abuse and Neglect, 2015</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Being afraid to go home and does not want to be touched</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Tries as much as possible to avoid certain individual</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Have poor hygiene and does not want to change clothes</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Wear </a:t>
            </a:r>
            <a:r>
              <a:rPr lang="en-US" sz="1600" dirty="0">
                <a:latin typeface="Times New Roman" panose="02020603050405020304" pitchFamily="18" charset="0"/>
                <a:ea typeface="Calibri" panose="020F0502020204030204" pitchFamily="34" charset="0"/>
                <a:cs typeface="Times New Roman" panose="02020603050405020304" pitchFamily="18" charset="0"/>
              </a:rPr>
              <a:t>unsuitable clothes </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Always late and sometimes misses school</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More fearful and does not interact with others</a:t>
            </a:r>
          </a:p>
          <a:p>
            <a:pPr marL="0" marR="0">
              <a:lnSpc>
                <a:spcPct val="200000"/>
              </a:lnSpc>
              <a:spcBef>
                <a:spcPts val="0"/>
              </a:spcBef>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Have knowledge of sexual activities at an unsuitable age.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600" dirty="0"/>
          </a:p>
        </p:txBody>
      </p:sp>
      <p:pic>
        <p:nvPicPr>
          <p:cNvPr id="4" name="Picture 3"/>
          <p:cNvPicPr>
            <a:picLocks noChangeAspect="1"/>
          </p:cNvPicPr>
          <p:nvPr/>
        </p:nvPicPr>
        <p:blipFill>
          <a:blip r:embed="rId3"/>
          <a:stretch>
            <a:fillRect/>
          </a:stretch>
        </p:blipFill>
        <p:spPr>
          <a:xfrm>
            <a:off x="6450676" y="3042457"/>
            <a:ext cx="5741324" cy="3815543"/>
          </a:xfrm>
          <a:prstGeom prst="rect">
            <a:avLst/>
          </a:prstGeom>
        </p:spPr>
      </p:pic>
    </p:spTree>
    <p:extLst>
      <p:ext uri="{BB962C8B-B14F-4D97-AF65-F5344CB8AC3E}">
        <p14:creationId xmlns:p14="http://schemas.microsoft.com/office/powerpoint/2010/main" val="9127798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7B77D9-3E63-4066-8B03-866E5B79F13D}"/>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Description of “The Girl Next Door” Film</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D968A7A-A2F6-4193-8B57-7921F08DD5B6}"/>
              </a:ext>
            </a:extLst>
          </p:cNvPr>
          <p:cNvSpPr>
            <a:spLocks noGrp="1"/>
          </p:cNvSpPr>
          <p:nvPr>
            <p:ph idx="1"/>
          </p:nvPr>
        </p:nvSpPr>
        <p:spPr/>
        <p:txBody>
          <a:bodyPr>
            <a:no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film was written based on Jack Ketchum’s novel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Ketchum’s novel is based on a true story of a girl who was abused to death</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Two girls moved to stay with their Aunt after their parents died in a car accident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Ruth, the aunt is a single mum with three children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With Ruth being involved in drug abuse, she gives beer to her underage children and friends</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Ruth was left by the husband to take care of her children </a:t>
            </a:r>
          </a:p>
          <a:p>
            <a:endParaRPr lang="en-US" sz="1600" dirty="0"/>
          </a:p>
        </p:txBody>
      </p:sp>
    </p:spTree>
    <p:extLst>
      <p:ext uri="{BB962C8B-B14F-4D97-AF65-F5344CB8AC3E}">
        <p14:creationId xmlns:p14="http://schemas.microsoft.com/office/powerpoint/2010/main" val="2211650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E780836-BF6E-4CEB-A9B7-26959D17EE9A}"/>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Description of Child Abuse in </a:t>
            </a:r>
            <a:r>
              <a:rPr lang="en-US" sz="2800" dirty="0">
                <a:latin typeface="Times New Roman" panose="02020603050405020304" pitchFamily="18" charset="0"/>
                <a:ea typeface="Calibri" panose="020F0502020204030204" pitchFamily="34" charset="0"/>
                <a:cs typeface="Times New Roman" panose="02020603050405020304" pitchFamily="18" charset="0"/>
              </a:rPr>
              <a:t>t</a:t>
            </a: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he Film</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35CE75A9-507D-4DDD-B4E0-85C77DEB0504}"/>
              </a:ext>
            </a:extLst>
          </p:cNvPr>
          <p:cNvSpPr>
            <a:spLocks noGrp="1"/>
          </p:cNvSpPr>
          <p:nvPr>
            <p:ph idx="1"/>
          </p:nvPr>
        </p:nvSpPr>
        <p:spPr/>
        <p:txBody>
          <a:bodyPr>
            <a:no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Releases her anger to Meg and Susan by behaving cruelly and coldly on them</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Ruth berates Meg and Susan in front of their agemates </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Ruth encourages her sons and their friends to abuse Meg</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Joking about the children’s’ parents’ death and telling Meg she is fat and needs to eat less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Meg is tied to the ceiling while blindfolded</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Eventually, Meg is teased and asked dirty queries which taunts her</a:t>
            </a:r>
          </a:p>
          <a:p>
            <a:endParaRPr lang="en-US" sz="1600" dirty="0"/>
          </a:p>
        </p:txBody>
      </p:sp>
    </p:spTree>
    <p:extLst>
      <p:ext uri="{BB962C8B-B14F-4D97-AF65-F5344CB8AC3E}">
        <p14:creationId xmlns:p14="http://schemas.microsoft.com/office/powerpoint/2010/main" val="33989491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7F457D-443B-4077-AB1C-A6A22B452D80}"/>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rPr>
              <a:t>Description of Child Abuse in </a:t>
            </a:r>
            <a:r>
              <a:rPr lang="en-US" sz="2800" dirty="0">
                <a:latin typeface="Times New Roman" panose="02020603050405020304" pitchFamily="18" charset="0"/>
                <a:ea typeface="Calibri" panose="020F0502020204030204" pitchFamily="34" charset="0"/>
              </a:rPr>
              <a:t>t</a:t>
            </a:r>
            <a:r>
              <a:rPr lang="en-US" sz="2800" dirty="0">
                <a:effectLst/>
                <a:latin typeface="Times New Roman" panose="02020603050405020304" pitchFamily="18" charset="0"/>
                <a:ea typeface="Calibri" panose="020F0502020204030204" pitchFamily="34" charset="0"/>
              </a:rPr>
              <a:t>he Film (Continuation)</a:t>
            </a:r>
            <a:endParaRPr lang="en-US" sz="2800" dirty="0"/>
          </a:p>
        </p:txBody>
      </p:sp>
      <p:sp>
        <p:nvSpPr>
          <p:cNvPr id="3" name="Content Placeholder 2">
            <a:extLst>
              <a:ext uri="{FF2B5EF4-FFF2-40B4-BE49-F238E27FC236}">
                <a16:creationId xmlns:a16="http://schemas.microsoft.com/office/drawing/2014/main" xmlns="" id="{B633AD94-1549-49AD-8B42-72DDC7738FFD}"/>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In the end, it results in torture, rape and humiliation</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Although David does not like it, is afraid to act and help Meg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When Meg tries to ask for help, she is burned, called dirty slut</a:t>
            </a:r>
          </a:p>
          <a:p>
            <a:pPr marL="0" marR="0">
              <a:lnSpc>
                <a:spcPct val="200000"/>
              </a:lnSpc>
              <a:spcBef>
                <a:spcPts val="0"/>
              </a:spcBef>
              <a:spcAft>
                <a:spcPts val="800"/>
              </a:spcAft>
            </a:pPr>
            <a:r>
              <a:rPr lang="en-US" sz="1600" dirty="0">
                <a:latin typeface="Times New Roman" panose="02020603050405020304" pitchFamily="18" charset="0"/>
                <a:ea typeface="Calibri" panose="020F0502020204030204" pitchFamily="34" charset="0"/>
                <a:cs typeface="Times New Roman" panose="02020603050405020304" pitchFamily="18" charset="0"/>
              </a:rPr>
              <a:t>Both sexual, physical and emotional abuse was presented in the film</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1372551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F1B3C3-63B5-4490-8BF0-F2F8A4CA3141}"/>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Why Children are Abused</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5F84D08-6ECC-421D-9465-03975C3020B3}"/>
              </a:ext>
            </a:extLst>
          </p:cNvPr>
          <p:cNvSpPr>
            <a:spLocks noGrp="1"/>
          </p:cNvSpPr>
          <p:nvPr>
            <p:ph idx="1"/>
          </p:nvPr>
        </p:nvSpPr>
        <p:spPr>
          <a:xfrm>
            <a:off x="1363288" y="2666999"/>
            <a:ext cx="10139736" cy="4191000"/>
          </a:xfrm>
        </p:spPr>
        <p:txBody>
          <a:bodyPr>
            <a:no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Involvement in alcohol and drug abuse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Untreated mental ailment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Nemeroff, 2016</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Violence at home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Not having support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Zeanah &amp; Humphreys, 2018</a:t>
            </a: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Not having paternal </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skills</a:t>
            </a:r>
          </a:p>
          <a:p>
            <a:pPr marL="0" marR="0">
              <a:lnSpc>
                <a:spcPct val="200000"/>
              </a:lnSpc>
              <a:spcBef>
                <a:spcPts val="0"/>
              </a:spcBef>
              <a:spcAft>
                <a:spcPts val="800"/>
              </a:spcAft>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Financial stress to the family</a:t>
            </a:r>
          </a:p>
          <a:p>
            <a:pPr marL="0" marR="0">
              <a:lnSpc>
                <a:spcPct val="200000"/>
              </a:lnSpc>
              <a:spcBef>
                <a:spcPts val="0"/>
              </a:spcBef>
              <a:spcAft>
                <a:spcPts val="800"/>
              </a:spcAft>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Lack of understanding of child development</a:t>
            </a:r>
          </a:p>
          <a:p>
            <a:pPr marL="0" marR="0">
              <a:lnSpc>
                <a:spcPct val="200000"/>
              </a:lnSpc>
              <a:spcBef>
                <a:spcPts val="0"/>
              </a:spcBef>
              <a:spcAft>
                <a:spcPts val="800"/>
              </a:spcAft>
            </a:pP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Extended family isolation</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600" dirty="0"/>
          </a:p>
        </p:txBody>
      </p:sp>
      <p:pic>
        <p:nvPicPr>
          <p:cNvPr id="4" name="Picture 3"/>
          <p:cNvPicPr>
            <a:picLocks noChangeAspect="1"/>
          </p:cNvPicPr>
          <p:nvPr/>
        </p:nvPicPr>
        <p:blipFill>
          <a:blip r:embed="rId3"/>
          <a:stretch>
            <a:fillRect/>
          </a:stretch>
        </p:blipFill>
        <p:spPr>
          <a:xfrm>
            <a:off x="5968538" y="2177240"/>
            <a:ext cx="6223462" cy="4680759"/>
          </a:xfrm>
          <a:prstGeom prst="rect">
            <a:avLst/>
          </a:prstGeom>
        </p:spPr>
      </p:pic>
    </p:spTree>
    <p:extLst>
      <p:ext uri="{BB962C8B-B14F-4D97-AF65-F5344CB8AC3E}">
        <p14:creationId xmlns:p14="http://schemas.microsoft.com/office/powerpoint/2010/main" val="2683235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DC095A-02E7-4E98-B950-2E4962A343B6}"/>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Other Topics the Film Addresses</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83A1B6F7-393C-4CAA-84A5-56DAF2B4F34B}"/>
              </a:ext>
            </a:extLst>
          </p:cNvPr>
          <p:cNvSpPr>
            <a:spLocks noGrp="1"/>
          </p:cNvSpPr>
          <p:nvPr>
            <p:ph idx="1"/>
          </p:nvPr>
        </p:nvSpPr>
        <p:spPr/>
        <p:txBody>
          <a:bodyPr>
            <a:norm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 sexual abuse (</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2015)</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Drug abuse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Murder</a:t>
            </a:r>
          </a:p>
          <a:p>
            <a:endParaRPr lang="en-US" sz="1600" dirty="0"/>
          </a:p>
        </p:txBody>
      </p:sp>
    </p:spTree>
    <p:extLst>
      <p:ext uri="{BB962C8B-B14F-4D97-AF65-F5344CB8AC3E}">
        <p14:creationId xmlns:p14="http://schemas.microsoft.com/office/powerpoint/2010/main" val="3420937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DB010A-F045-4A1E-96B3-15CEAF763509}"/>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Message Passed</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BAEB49B-B0F3-4D82-9A45-9A1D514F1051}"/>
              </a:ext>
            </a:extLst>
          </p:cNvPr>
          <p:cNvSpPr>
            <a:spLocks noGrp="1"/>
          </p:cNvSpPr>
          <p:nvPr>
            <p:ph idx="1"/>
          </p:nvPr>
        </p:nvSpPr>
        <p:spPr/>
        <p:txBody>
          <a:bodyPr>
            <a:no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 abuse can cause increased suffering and also death to children</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Many families suffer due to abusive behaviors </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caused</a:t>
            </a:r>
          </a:p>
          <a:p>
            <a:pPr marL="0" marR="0">
              <a:lnSpc>
                <a:spcPct val="200000"/>
              </a:lnSpc>
              <a:spcBef>
                <a:spcPts val="0"/>
              </a:spcBef>
              <a:spcAft>
                <a:spcPts val="800"/>
              </a:spcAft>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Abusive behaviors should be eliminated as soon as they arise</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Identify appropriate age for children to understand the use of drugs such as </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alcohol</a:t>
            </a:r>
          </a:p>
          <a:p>
            <a:pPr marL="0" marR="0">
              <a:lnSpc>
                <a:spcPct val="200000"/>
              </a:lnSpc>
              <a:spcBef>
                <a:spcPts val="0"/>
              </a:spcBef>
              <a:spcAft>
                <a:spcPts val="800"/>
              </a:spcAft>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If possible discourage use of drugs to children</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Avoid denial and speaking </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up</a:t>
            </a:r>
          </a:p>
          <a:p>
            <a:pPr marL="0" marR="0">
              <a:lnSpc>
                <a:spcPct val="200000"/>
              </a:lnSpc>
              <a:spcBef>
                <a:spcPts val="0"/>
              </a:spcBef>
              <a:spcAft>
                <a:spcPts val="800"/>
              </a:spcAft>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Parents to be as close as possible to the children for them to sepal out the challenges they are facing</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25739539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6C1A226-BA3E-476C-A974-DA089AF44C9D}"/>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Conclusion</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CC41430F-78C8-4DA0-8E7F-6BC7E02EEBF7}"/>
              </a:ext>
            </a:extLst>
          </p:cNvPr>
          <p:cNvSpPr>
            <a:spLocks noGrp="1"/>
          </p:cNvSpPr>
          <p:nvPr>
            <p:ph idx="1"/>
          </p:nvPr>
        </p:nvSpPr>
        <p:spPr/>
        <p:txBody>
          <a:bodyPr>
            <a:noAutofit/>
          </a:bodyPr>
          <a:lstStyle/>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 abuse has caused increased suffering to children and families in </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general</a:t>
            </a:r>
          </a:p>
          <a:p>
            <a:pPr marL="0" marR="0">
              <a:lnSpc>
                <a:spcPct val="200000"/>
              </a:lnSpc>
              <a:spcBef>
                <a:spcPts val="0"/>
              </a:spcBef>
              <a:spcAft>
                <a:spcPts val="800"/>
              </a:spcAft>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It is an aspect that need both the society and government intervention</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Children are abused in different ways including sexual, physical, neglect and emotionally</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“The girl next door” film has expressed how families suffer from child abuse</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Torture, humiliation and rape can cause death to a child</a:t>
            </a:r>
          </a:p>
          <a:p>
            <a:pPr marL="0" marR="0">
              <a:lnSpc>
                <a:spcPct val="200000"/>
              </a:lnSpc>
              <a:spcBef>
                <a:spcPts val="0"/>
              </a:spcBef>
              <a:spcAft>
                <a:spcPts val="800"/>
              </a:spcAft>
            </a:pPr>
            <a:r>
              <a:rPr lang="en-US" sz="1600" dirty="0">
                <a:effectLst/>
                <a:latin typeface="Times New Roman" panose="02020603050405020304" pitchFamily="18" charset="0"/>
                <a:ea typeface="Calibri" panose="020F0502020204030204" pitchFamily="34" charset="0"/>
                <a:cs typeface="Times New Roman" panose="02020603050405020304" pitchFamily="18" charset="0"/>
              </a:rPr>
              <a:t>Drug abuse, lack of support can lead to child </a:t>
            </a:r>
            <a:r>
              <a:rPr lang="en-US" sz="1600" dirty="0" smtClean="0">
                <a:effectLst/>
                <a:latin typeface="Times New Roman" panose="02020603050405020304" pitchFamily="18" charset="0"/>
                <a:ea typeface="Calibri" panose="020F0502020204030204" pitchFamily="34" charset="0"/>
                <a:cs typeface="Times New Roman" panose="02020603050405020304" pitchFamily="18" charset="0"/>
              </a:rPr>
              <a:t>abuse</a:t>
            </a:r>
          </a:p>
          <a:p>
            <a:pPr marL="0" marR="0">
              <a:lnSpc>
                <a:spcPct val="200000"/>
              </a:lnSpc>
              <a:spcBef>
                <a:spcPts val="0"/>
              </a:spcBef>
              <a:spcAft>
                <a:spcPts val="800"/>
              </a:spcAft>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Eliminating the factors leading to child abuse as soon as possible is very paramount</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2214007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372097-07B8-4327-AE5F-D8900A60A3DF}"/>
              </a:ext>
            </a:extLst>
          </p:cNvPr>
          <p:cNvSpPr>
            <a:spLocks noGrp="1"/>
          </p:cNvSpPr>
          <p:nvPr>
            <p:ph type="title"/>
          </p:nvPr>
        </p:nvSpPr>
        <p:spPr/>
        <p:txBody>
          <a:bodyPr>
            <a:normAutofit/>
          </a:bodyPr>
          <a:lstStyle/>
          <a:p>
            <a:pPr algn="ctr"/>
            <a:r>
              <a:rPr lang="en-US" sz="2800" dirty="0">
                <a:effectLst/>
                <a:latin typeface="Times New Roman" panose="02020603050405020304" pitchFamily="18" charset="0"/>
                <a:ea typeface="Calibri" panose="020F0502020204030204" pitchFamily="34" charset="0"/>
                <a:cs typeface="Times New Roman" panose="02020603050405020304" pitchFamily="18" charset="0"/>
              </a:rPr>
              <a:t>References</a:t>
            </a:r>
            <a:br>
              <a:rPr lang="en-US" sz="2800" dirty="0">
                <a:effectLst/>
                <a:latin typeface="Times New Roman" panose="02020603050405020304" pitchFamily="18" charset="0"/>
                <a:ea typeface="Calibri" panose="020F0502020204030204" pitchFamily="34"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5B598F04-3FFF-4F4D-A3B2-97A7CB282878}"/>
              </a:ext>
            </a:extLst>
          </p:cNvPr>
          <p:cNvSpPr>
            <a:spLocks noGrp="1"/>
          </p:cNvSpPr>
          <p:nvPr>
            <p:ph idx="1"/>
          </p:nvPr>
        </p:nvSpPr>
        <p:spPr/>
        <p:txBody>
          <a:bodyPr>
            <a:noAutofit/>
          </a:bodyPr>
          <a:lstStyle/>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Caicedo, C. (2015). The Girl Next Door 2007. </a:t>
            </a:r>
            <a:r>
              <a:rPr lang="en-US" sz="1600" u="sng" dirty="0">
                <a:solidFill>
                  <a:srgbClr val="0000FF"/>
                </a:solidFill>
                <a:effectLst/>
                <a:latin typeface="Times New Roman" panose="02020603050405020304" pitchFamily="18" charset="0"/>
                <a:ea typeface="Calibri" panose="020F0502020204030204" pitchFamily="34" charset="0"/>
                <a:cs typeface="Times New Roman" panose="02020603050405020304" pitchFamily="18" charset="0"/>
                <a:hlinkClick r:id="rId2"/>
              </a:rPr>
              <a:t>https://www.youtube.com/watch?v=KVTC9MASjqk&amp;has_verified=1</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Christian, C. W., &amp; Committee on Child Abuse and Neglect. (2015). The evaluation of suspected child physical 	abuse.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Pediatrics</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135</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 e1337-e1354.</a:t>
            </a:r>
          </a:p>
          <a:p>
            <a:pPr marL="0" marR="0" indent="0">
              <a:lnSpc>
                <a:spcPct val="200000"/>
              </a:lnSpc>
              <a:spcBef>
                <a:spcPts val="0"/>
              </a:spcBef>
              <a:spcAft>
                <a:spcPts val="800"/>
              </a:spcAft>
              <a:buNone/>
            </a:pPr>
            <a:r>
              <a:rPr lang="en-US" sz="1600" dirty="0">
                <a:solidFill>
                  <a:srgbClr val="222222"/>
                </a:solidFill>
                <a:latin typeface="Times New Roman" panose="02020603050405020304" pitchFamily="18" charset="0"/>
                <a:ea typeface="Calibri" panose="020F0502020204030204" pitchFamily="34" charset="0"/>
                <a:cs typeface="Times New Roman" panose="02020603050405020304" pitchFamily="18" charset="0"/>
              </a:rPr>
              <a:t>Fotosearch.com. https:www.fotosearch.com/CSP991/k11954252/</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Nemeroff, C. B. (2016). Paradise lost: the neurobiological and clinical consequences of child abuse and 	neglect.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Neuron</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89</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 892-909.</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van der Kolk, B. A. (2017). This issue: child abuse &amp; victimization.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Psychiatric Annals</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35</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 374-378.</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Zeanah, C. H., &amp; Humphreys, K. L. (2018). Child abuse and neglect.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Journal of the American Academy of Child &amp; 	Adolescent Psychiatry</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1600" i="1"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57</a:t>
            </a:r>
            <a:r>
              <a:rPr lang="en-US" sz="1600" dirty="0">
                <a:solidFill>
                  <a:srgbClr val="222222"/>
                </a:solidFill>
                <a:effectLst/>
                <a:latin typeface="Times New Roman" panose="02020603050405020304" pitchFamily="18" charset="0"/>
                <a:ea typeface="Calibri" panose="020F0502020204030204" pitchFamily="34" charset="0"/>
                <a:cs typeface="Times New Roman" panose="02020603050405020304" pitchFamily="18" charset="0"/>
              </a:rPr>
              <a:t>(9), 637-644.</a:t>
            </a:r>
            <a:endParaRPr lang="en-US" sz="1600" dirty="0">
              <a:effectLst/>
              <a:latin typeface="Times New Roman" panose="02020603050405020304" pitchFamily="18" charset="0"/>
              <a:ea typeface="Calibri" panose="020F0502020204030204" pitchFamily="34" charset="0"/>
              <a:cs typeface="Times New Roman" panose="02020603050405020304" pitchFamily="18" charset="0"/>
            </a:endParaRPr>
          </a:p>
          <a:p>
            <a:endParaRPr lang="en-US" sz="1600" dirty="0"/>
          </a:p>
        </p:txBody>
      </p:sp>
    </p:spTree>
    <p:extLst>
      <p:ext uri="{BB962C8B-B14F-4D97-AF65-F5344CB8AC3E}">
        <p14:creationId xmlns:p14="http://schemas.microsoft.com/office/powerpoint/2010/main" val="28905172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TM03457496[[fn=Parallax]]</Template>
  <TotalTime>168</TotalTime>
  <Words>2795</Words>
  <Application>Microsoft Office PowerPoint</Application>
  <PresentationFormat>Widescreen</PresentationFormat>
  <Paragraphs>105</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Corbel</vt:lpstr>
      <vt:lpstr>Times New Roman</vt:lpstr>
      <vt:lpstr>Parallax</vt:lpstr>
      <vt:lpstr>Child Abuse</vt:lpstr>
      <vt:lpstr>Introduction </vt:lpstr>
      <vt:lpstr>How Children are Abused </vt:lpstr>
      <vt:lpstr>Realizing the Signs of Abuse in A Child  </vt:lpstr>
      <vt:lpstr>Description of “The Girl Next Door” Film </vt:lpstr>
      <vt:lpstr>Description of Child Abuse in the Film </vt:lpstr>
      <vt:lpstr>Description of Child Abuse in the Film (Continuation)</vt:lpstr>
      <vt:lpstr>Why Children are Abused </vt:lpstr>
      <vt:lpstr>Other Topics the Film Addresses </vt:lpstr>
      <vt:lpstr>Message Passed </vt:lpstr>
      <vt:lpstr>Conclusion </vt:lpstr>
      <vt:lpstr>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 Abuse</dc:title>
  <dc:creator>Robert Mwaura</dc:creator>
  <cp:lastModifiedBy>LAPTOP</cp:lastModifiedBy>
  <cp:revision>138</cp:revision>
  <dcterms:created xsi:type="dcterms:W3CDTF">2020-08-12T13:38:14Z</dcterms:created>
  <dcterms:modified xsi:type="dcterms:W3CDTF">2020-08-13T10:07:23Z</dcterms:modified>
</cp:coreProperties>
</file>